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7" r:id="rId2"/>
    <p:sldId id="256" r:id="rId3"/>
    <p:sldId id="259" r:id="rId4"/>
    <p:sldId id="266" r:id="rId5"/>
    <p:sldId id="275" r:id="rId6"/>
    <p:sldId id="276" r:id="rId7"/>
    <p:sldId id="273" r:id="rId8"/>
    <p:sldId id="274" r:id="rId9"/>
    <p:sldId id="282" r:id="rId10"/>
    <p:sldId id="283" r:id="rId11"/>
    <p:sldId id="284" r:id="rId12"/>
    <p:sldId id="285" r:id="rId13"/>
    <p:sldId id="286" r:id="rId14"/>
    <p:sldId id="287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877"/>
    <a:srgbClr val="E88E31"/>
    <a:srgbClr val="149A4B"/>
    <a:srgbClr val="A41568"/>
    <a:srgbClr val="2797C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4CE15-CAB0-4DD7-BBE3-C3CC96130994}" type="datetimeFigureOut">
              <a:rPr lang="hr-HR" smtClean="0"/>
              <a:t>19.2.2018.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2F07E-DAA4-4C12-B2EC-2993A695D1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274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70A0F-D19B-4462-BDA0-8C7F7E4EF322}" type="datetimeFigureOut">
              <a:rPr lang="hr-HR" smtClean="0"/>
              <a:t>19.2.2018.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6CAFF-7D64-4B5B-BF23-208C0C005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86072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CAFF-7D64-4B5B-BF23-208C0C00588F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749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CAFF-7D64-4B5B-BF23-208C0C00588F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408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071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/>
              <a:t>3/9/2017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9FE-4D72-B14D-B108-82D2BC9F0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/>
              <a:t>3/9/2017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9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/>
              <a:t>3/9/2017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/>
              <a:t>3/9/2017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FB7-28DF-BD40-8AA6-BA2DC5A8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/>
              <a:t>3/9/2017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/>
              <a:t>3/9/2017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5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/>
              <a:t>3/9/2017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/>
              <a:t>3/9/2017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/>
              <a:t>3/9/2017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/>
              <a:t>3/9/2017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/>
              <a:t>3/9/2017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r-Latn-RS" smtClean="0"/>
              <a:t>3/9/2017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96F69E-54AF-244F-916A-3E30C0821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457200" y="63849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7CF87D7-4170-F241-849B-560067D2E352}" type="datetimeFigureOut">
              <a:rPr lang="en-US" sz="1200" smtClean="0">
                <a:solidFill>
                  <a:srgbClr val="777877"/>
                </a:solidFill>
                <a:latin typeface="Myriad Pro Bold SemiCond"/>
                <a:cs typeface="Myriad Pro Bold SemiCond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2/19/2018</a:t>
            </a:fld>
            <a:endParaRPr lang="en-US" sz="1200" dirty="0">
              <a:solidFill>
                <a:srgbClr val="777877"/>
              </a:solidFill>
              <a:latin typeface="Myriad Pro Bold SemiCond"/>
              <a:cs typeface="Myriad Pro Bold SemiC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naslov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9525"/>
            <a:ext cx="92090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7"/>
          <p:cNvSpPr>
            <a:spLocks noGrp="1"/>
          </p:cNvSpPr>
          <p:nvPr>
            <p:ph type="ctrTitle" idx="4294967295"/>
          </p:nvPr>
        </p:nvSpPr>
        <p:spPr>
          <a:xfrm>
            <a:off x="330200" y="512763"/>
            <a:ext cx="2747963" cy="376237"/>
          </a:xfrm>
        </p:spPr>
        <p:txBody>
          <a:bodyPr/>
          <a:lstStyle/>
          <a:p>
            <a:pPr algn="l" eaLnBrk="1" hangingPunct="1"/>
            <a:r>
              <a:rPr lang="ta-IN" sz="1700">
                <a:solidFill>
                  <a:srgbClr val="777877"/>
                </a:solidFill>
                <a:latin typeface="Myriad Pro Bold SemiExt" charset="0"/>
                <a:cs typeface="Myriad Pro Bold SemiExt" charset="0"/>
              </a:rPr>
              <a:t>OPERATIVNI PROGRAM</a:t>
            </a:r>
            <a:endParaRPr lang="en-US" sz="1700">
              <a:solidFill>
                <a:srgbClr val="777877"/>
              </a:solidFill>
              <a:latin typeface="Myriad Pro Bold SemiExt" charset="0"/>
              <a:cs typeface="Myriad Pro Bold SemiExt" charset="0"/>
            </a:endParaRPr>
          </a:p>
        </p:txBody>
      </p:sp>
      <p:sp>
        <p:nvSpPr>
          <p:cNvPr id="13315" name="Title 7"/>
          <p:cNvSpPr txBox="1">
            <a:spLocks/>
          </p:cNvSpPr>
          <p:nvPr/>
        </p:nvSpPr>
        <p:spPr bwMode="auto">
          <a:xfrm>
            <a:off x="325438" y="1030288"/>
            <a:ext cx="31273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ta-IN" sz="4100">
                <a:latin typeface="Myriad Pro Light SemiExt" charset="0"/>
                <a:cs typeface="Myriad Pro Light SemiExt" charset="0"/>
              </a:rPr>
              <a:t>Učinkoviti </a:t>
            </a:r>
          </a:p>
          <a:p>
            <a:pPr eaLnBrk="1" hangingPunct="1"/>
            <a:r>
              <a:rPr lang="ta-IN" sz="4100">
                <a:latin typeface="Myriad Pro Light SemiExt" charset="0"/>
                <a:cs typeface="Myriad Pro Light SemiExt" charset="0"/>
              </a:rPr>
              <a:t>ljudski </a:t>
            </a:r>
          </a:p>
          <a:p>
            <a:pPr eaLnBrk="1" hangingPunct="1"/>
            <a:r>
              <a:rPr lang="ta-IN" sz="4100">
                <a:latin typeface="Myriad Pro Light SemiExt" charset="0"/>
                <a:cs typeface="Myriad Pro Light SemiExt" charset="0"/>
              </a:rPr>
              <a:t>potencijal</a:t>
            </a:r>
            <a:endParaRPr lang="en-US" sz="4100"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3316" name="Title 7"/>
          <p:cNvSpPr txBox="1">
            <a:spLocks/>
          </p:cNvSpPr>
          <p:nvPr/>
        </p:nvSpPr>
        <p:spPr bwMode="auto">
          <a:xfrm>
            <a:off x="330200" y="2917825"/>
            <a:ext cx="27479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ta-IN" sz="1700">
                <a:solidFill>
                  <a:srgbClr val="777877"/>
                </a:solidFill>
                <a:latin typeface="Myriad Pro Bold SemiExt" charset="0"/>
                <a:cs typeface="Myriad Pro Bold SemiExt" charset="0"/>
              </a:rPr>
              <a:t>2014. - 2020. </a:t>
            </a:r>
            <a:endParaRPr lang="en-US" sz="1700">
              <a:solidFill>
                <a:srgbClr val="777877"/>
              </a:solidFill>
              <a:latin typeface="Myriad Pro Bold SemiExt" charset="0"/>
              <a:cs typeface="Myriad Pro Bold SemiExt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19100" y="3597275"/>
            <a:ext cx="2225675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7"/>
          <p:cNvSpPr txBox="1">
            <a:spLocks/>
          </p:cNvSpPr>
          <p:nvPr/>
        </p:nvSpPr>
        <p:spPr>
          <a:xfrm>
            <a:off x="314325" y="3878263"/>
            <a:ext cx="2747963" cy="1446212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ta-IN" sz="1600" dirty="0" smtClean="0">
                <a:solidFill>
                  <a:srgbClr val="2797C9"/>
                </a:solidFill>
                <a:latin typeface="Myriad Pro Light SemiExt"/>
                <a:cs typeface="Myriad Pro Light SemiExt"/>
              </a:rPr>
              <a:t>ZAPOŠLJAVANJE</a:t>
            </a:r>
          </a:p>
          <a:p>
            <a:pPr algn="l" fontAlgn="auto">
              <a:spcAft>
                <a:spcPts val="0"/>
              </a:spcAft>
              <a:defRPr/>
            </a:pPr>
            <a:endParaRPr lang="ta-IN" sz="1600" dirty="0" smtClean="0">
              <a:solidFill>
                <a:srgbClr val="2797C9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a-IN" sz="1600" dirty="0" smtClean="0">
                <a:solidFill>
                  <a:srgbClr val="A41568"/>
                </a:solidFill>
                <a:latin typeface="Myriad Pro Light SemiExt"/>
                <a:cs typeface="Myriad Pro Light SemiExt"/>
              </a:rPr>
              <a:t>SOCIJALNO UKLJUČIVANJE</a:t>
            </a:r>
          </a:p>
          <a:p>
            <a:pPr algn="l" fontAlgn="auto">
              <a:spcAft>
                <a:spcPts val="0"/>
              </a:spcAft>
              <a:defRPr/>
            </a:pPr>
            <a:endParaRPr lang="ta-IN" sz="1600" dirty="0">
              <a:solidFill>
                <a:srgbClr val="A41568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a-IN" sz="1600" dirty="0" smtClean="0">
                <a:solidFill>
                  <a:srgbClr val="149A4B"/>
                </a:solidFill>
                <a:latin typeface="Myriad Pro Light SemiExt"/>
                <a:cs typeface="Myriad Pro Light SemiExt"/>
              </a:rPr>
              <a:t>OBRAZOVANJE</a:t>
            </a:r>
          </a:p>
          <a:p>
            <a:pPr algn="l" fontAlgn="auto">
              <a:spcAft>
                <a:spcPts val="0"/>
              </a:spcAft>
              <a:defRPr/>
            </a:pPr>
            <a:endParaRPr lang="ta-IN" sz="1600" dirty="0">
              <a:solidFill>
                <a:srgbClr val="149A4B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a-IN" sz="1600" dirty="0" smtClean="0">
                <a:solidFill>
                  <a:srgbClr val="E88E31"/>
                </a:solidFill>
                <a:latin typeface="Myriad Pro Light SemiExt"/>
                <a:cs typeface="Myriad Pro Light SemiExt"/>
              </a:rPr>
              <a:t>DOBRO UPRAVLJANJE</a:t>
            </a:r>
          </a:p>
          <a:p>
            <a:pPr algn="l" fontAlgn="auto">
              <a:spcAft>
                <a:spcPts val="0"/>
              </a:spcAft>
              <a:defRPr/>
            </a:pPr>
            <a:endParaRPr lang="en-US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784474"/>
            <a:ext cx="7975600" cy="364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hr-HR" sz="2000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Aktivnosti: </a:t>
            </a:r>
          </a:p>
          <a:p>
            <a:pPr eaLnBrk="0" hangingPunct="0">
              <a:spcBef>
                <a:spcPct val="20000"/>
              </a:spcBef>
            </a:pP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Aktivnosti pružanja izvaninstitucionalnih usluga </a:t>
            </a:r>
            <a:r>
              <a:rPr lang="hr-HR" sz="20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psihosocijalne skrbi i psihosocijalnog osnaživanja za hrvatske branitelje, stradalnike Domovinskog rata te članove njihovih </a:t>
            </a: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obitelji</a:t>
            </a:r>
          </a:p>
          <a:p>
            <a:pPr eaLnBrk="0" hangingPunct="0">
              <a:spcBef>
                <a:spcPct val="20000"/>
              </a:spcBef>
            </a:pPr>
            <a:r>
              <a:rPr lang="hr-HR" sz="20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</a:t>
            </a: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otpore </a:t>
            </a:r>
            <a:r>
              <a:rPr lang="hr-HR" sz="20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programima psihosocijalnog osnaživanja za hrvatske branitelje i stradalnike Domovinskog rata (savjetovališta, radionice, edukacije, zapošljavanje stručnjaka koji pružaju psihosocijalnu pomoć ciljanoj populaciji</a:t>
            </a: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)</a:t>
            </a:r>
            <a:endParaRPr lang="hr-HR" sz="20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449263" y="1854200"/>
            <a:ext cx="8315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rgbClr val="777877"/>
                </a:solidFill>
              </a:rPr>
              <a:t>Europski socijalni fond – Operativni program Učinkoviti ljudski potencijali 2014. – 2020.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54038" y="2503488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9"/>
          <p:cNvSpPr txBox="1">
            <a:spLocks/>
          </p:cNvSpPr>
          <p:nvPr/>
        </p:nvSpPr>
        <p:spPr bwMode="auto">
          <a:xfrm>
            <a:off x="368299" y="579550"/>
            <a:ext cx="8105775" cy="140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hr-HR" sz="2800" dirty="0" smtClean="0">
                <a:latin typeface="Myriad Pro Bold SemiExt" charset="0"/>
                <a:cs typeface="Myriad Pro Bold SemiExt" charset="0"/>
              </a:rPr>
              <a:t>Program psihosocijalnog osnaživanja hrvatskih branitelja i stradalnika Domovinskog rata - Faza 3</a:t>
            </a:r>
            <a:endParaRPr lang="en-US" sz="2800" dirty="0"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74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503489"/>
            <a:ext cx="7975600" cy="39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Vrijednost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: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 27.000.000,00 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HRK </a:t>
            </a:r>
          </a:p>
          <a:p>
            <a:pPr eaLnBrk="0" hangingPunct="0">
              <a:spcBef>
                <a:spcPct val="20000"/>
              </a:spcBef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Indikativni datum objave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: listopad 2018. godine </a:t>
            </a:r>
          </a:p>
          <a:p>
            <a:pPr eaLnBrk="0" hangingPunct="0">
              <a:spcBef>
                <a:spcPct val="20000"/>
              </a:spcBef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Potencijalni prijavitelji / partneri (indikativno)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: organizacije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civilnog 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društva (udruge, zadruge, zaklade), ustanove, jedinice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lokalne i područne (regionalne) samouprave </a:t>
            </a:r>
            <a:endParaRPr lang="hr-HR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Opći </a:t>
            </a:r>
            <a:r>
              <a:rPr lang="hr-HR" b="1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cilj: 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pružiti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podršku socijalnom uključivanju kroz razvoj društvenog poduzetništva; povećanje </a:t>
            </a:r>
            <a:r>
              <a:rPr lang="hr-HR" dirty="0" err="1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zapošljivosti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osoba u nepovoljnom položaju kroz društveno poduzetničke 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aktivnosti; održivost socijalnih usluga u zajednici </a:t>
            </a:r>
          </a:p>
          <a:p>
            <a:pPr eaLnBrk="0" hangingPunct="0">
              <a:spcBef>
                <a:spcPct val="20000"/>
              </a:spcBef>
            </a:pPr>
            <a:r>
              <a:rPr lang="hr-HR" b="1" dirty="0" smtClean="0">
                <a:solidFill>
                  <a:schemeClr val="bg1">
                    <a:lumMod val="50000"/>
                  </a:schemeClr>
                </a:solidFill>
                <a:latin typeface="Myriad Pro Light SemiExt" charset="0"/>
                <a:cs typeface="Myriad Pro Light SemiExt" charset="0"/>
              </a:rPr>
              <a:t>Ciljne skupine </a:t>
            </a:r>
            <a:r>
              <a:rPr lang="hr-HR" b="1" smtClean="0">
                <a:solidFill>
                  <a:schemeClr val="bg1">
                    <a:lumMod val="50000"/>
                  </a:schemeClr>
                </a:solidFill>
                <a:latin typeface="Myriad Pro Light SemiExt" charset="0"/>
                <a:cs typeface="Myriad Pro Light SemiExt" charset="0"/>
              </a:rPr>
              <a:t>(indikativno): </a:t>
            </a:r>
            <a:r>
              <a:rPr lang="hr-HR" dirty="0" smtClean="0">
                <a:latin typeface="Myriad Pro Light SemiExt" charset="0"/>
                <a:cs typeface="Myriad Pro Light SemiExt" charset="0"/>
              </a:rPr>
              <a:t>teže </a:t>
            </a:r>
            <a:r>
              <a:rPr lang="hr-HR" dirty="0" err="1" smtClean="0">
                <a:latin typeface="Myriad Pro Light SemiExt" charset="0"/>
                <a:cs typeface="Myriad Pro Light SemiExt" charset="0"/>
              </a:rPr>
              <a:t>zapošljive</a:t>
            </a:r>
            <a:r>
              <a:rPr lang="hr-HR" dirty="0" smtClean="0">
                <a:latin typeface="Myriad Pro Light SemiExt" charset="0"/>
                <a:cs typeface="Myriad Pro Light SemiExt" charset="0"/>
              </a:rPr>
              <a:t> skupine</a:t>
            </a:r>
            <a:endParaRPr lang="hr-HR" dirty="0">
              <a:latin typeface="Myriad Pro Light SemiExt" charset="0"/>
              <a:cs typeface="Myriad Pro Light SemiExt" charset="0"/>
            </a:endParaRPr>
          </a:p>
          <a:p>
            <a:pPr eaLnBrk="0" hangingPunct="0">
              <a:spcBef>
                <a:spcPct val="20000"/>
              </a:spcBef>
            </a:pPr>
            <a:endParaRPr lang="hr-HR" dirty="0" smtClean="0"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449263" y="1854200"/>
            <a:ext cx="8315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rgbClr val="777877"/>
                </a:solidFill>
              </a:rPr>
              <a:t>Europski socijalni fond – Operativni program Učinkoviti ljudski potencijali 2014. – 2020.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54038" y="2503488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368300" y="579550"/>
            <a:ext cx="7237413" cy="1403796"/>
          </a:xfrm>
        </p:spPr>
        <p:txBody>
          <a:bodyPr/>
          <a:lstStyle/>
          <a:p>
            <a:pPr algn="l"/>
            <a:r>
              <a:rPr lang="hr-HR" sz="2800" dirty="0" smtClean="0">
                <a:latin typeface="Myriad Pro Bold SemiExt" charset="0"/>
                <a:cs typeface="Myriad Pro Bold SemiExt" charset="0"/>
              </a:rPr>
              <a:t>Društveno poduzetništvo</a:t>
            </a:r>
            <a:endParaRPr lang="en-US" sz="2800" dirty="0"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3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784474"/>
            <a:ext cx="7975600" cy="364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hr-HR" sz="2000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Aktivnosti (indikativno): </a:t>
            </a:r>
          </a:p>
          <a:p>
            <a:pPr eaLnBrk="0" hangingPunct="0">
              <a:spcBef>
                <a:spcPct val="20000"/>
              </a:spcBef>
            </a:pP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Podrška </a:t>
            </a:r>
            <a:r>
              <a:rPr lang="hr-HR" sz="20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osnivanju društvenih </a:t>
            </a: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poduzeća</a:t>
            </a:r>
            <a:endParaRPr lang="hr-HR" sz="20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Potpora </a:t>
            </a:r>
            <a:r>
              <a:rPr lang="hr-HR" sz="20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radu društvenih </a:t>
            </a: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poduzeća</a:t>
            </a:r>
          </a:p>
          <a:p>
            <a:pPr eaLnBrk="0" hangingPunct="0">
              <a:spcBef>
                <a:spcPct val="20000"/>
              </a:spcBef>
            </a:pP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Promicanje </a:t>
            </a:r>
            <a:r>
              <a:rPr lang="hr-HR" sz="20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društvenih </a:t>
            </a: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poduzeća </a:t>
            </a:r>
            <a:endParaRPr lang="hr-HR" sz="20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Podrška </a:t>
            </a:r>
            <a:r>
              <a:rPr lang="hr-HR" sz="20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specijaliziranim poduzećima za osobe s invaliditetom </a:t>
            </a:r>
          </a:p>
        </p:txBody>
      </p:sp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449263" y="1854200"/>
            <a:ext cx="8315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rgbClr val="777877"/>
                </a:solidFill>
              </a:rPr>
              <a:t>Europski socijalni fond – Operativni program Učinkoviti ljudski potencijali 2014. – 2020.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54038" y="2503488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pPr algn="l"/>
            <a:r>
              <a:rPr lang="hr-HR" sz="2800" dirty="0">
                <a:latin typeface="Myriad Pro Bold SemiExt" charset="0"/>
                <a:cs typeface="Myriad Pro Bold SemiExt" charset="0"/>
              </a:rPr>
              <a:t>Društveno poduzetništvo</a:t>
            </a:r>
            <a:endParaRPr lang="en-US" sz="2800" dirty="0">
              <a:solidFill>
                <a:srgbClr val="FF0000"/>
              </a:solidFill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826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503489"/>
            <a:ext cx="7975600" cy="39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Vrijednost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: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155.000.000,00 HRK </a:t>
            </a:r>
          </a:p>
          <a:p>
            <a:pPr eaLnBrk="0" hangingPunct="0">
              <a:spcBef>
                <a:spcPct val="20000"/>
              </a:spcBef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Indikativni datum objave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: studeni 2018. godine </a:t>
            </a:r>
          </a:p>
          <a:p>
            <a:pPr eaLnBrk="0" hangingPunct="0">
              <a:spcBef>
                <a:spcPct val="20000"/>
              </a:spcBef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Potencijalni prijavitelji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: 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organizacije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civilnog društva,  udruge, savezi, zajednice, mreže, koordinacije ili drugi oblici udruživanja 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udruga</a:t>
            </a:r>
          </a:p>
          <a:p>
            <a:pPr eaLnBrk="0" hangingPunct="0">
              <a:spcBef>
                <a:spcPct val="20000"/>
              </a:spcBef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Opći </a:t>
            </a:r>
            <a:r>
              <a:rPr lang="hr-HR" b="1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cilj: 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jačanje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socijalnog uključivanja osoba s invaliditetom kroz daljnji razvoj i povećanje kvalitete usluge osobne asistencije, </a:t>
            </a:r>
            <a:r>
              <a:rPr lang="hr-HR" dirty="0" err="1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videćeg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pratitelja i tumača/prevoditelja hrvatskog znakovnog jezika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Ciljne skupine (indikativno): </a:t>
            </a:r>
            <a:r>
              <a:rPr lang="hr-HR" dirty="0" smtClean="0">
                <a:latin typeface="Myriad Pro Light SemiExt" charset="0"/>
                <a:cs typeface="Myriad Pro Light SemiExt" charset="0"/>
              </a:rPr>
              <a:t>odrasle </a:t>
            </a:r>
            <a:r>
              <a:rPr lang="hr-HR" dirty="0">
                <a:latin typeface="Myriad Pro Light SemiExt" charset="0"/>
                <a:cs typeface="Myriad Pro Light SemiExt" charset="0"/>
              </a:rPr>
              <a:t>osobe s najtežom vrstom i stupnjem invaliditeta, u dobi od 18 do 65  godina kojima je nužno potrebna praktična pomoć u </a:t>
            </a:r>
            <a:r>
              <a:rPr lang="hr-HR" dirty="0" smtClean="0">
                <a:latin typeface="Myriad Pro Light SemiExt" charset="0"/>
                <a:cs typeface="Myriad Pro Light SemiExt" charset="0"/>
              </a:rPr>
              <a:t>samozbrinjavanju, odrasle </a:t>
            </a:r>
            <a:r>
              <a:rPr lang="hr-HR" dirty="0">
                <a:latin typeface="Myriad Pro Light SemiExt" charset="0"/>
                <a:cs typeface="Myriad Pro Light SemiExt" charset="0"/>
              </a:rPr>
              <a:t>osobe s intelektualnim teškoćama i mentalnim oštećenjima, u dobi od 18 do 65  godina kojima je nužno potrebna praktična pomoć u </a:t>
            </a:r>
            <a:r>
              <a:rPr lang="hr-HR" dirty="0" smtClean="0">
                <a:latin typeface="Myriad Pro Light SemiExt" charset="0"/>
                <a:cs typeface="Myriad Pro Light SemiExt" charset="0"/>
              </a:rPr>
              <a:t>samozbrinjavanju, odrasle </a:t>
            </a:r>
            <a:r>
              <a:rPr lang="hr-HR" dirty="0">
                <a:latin typeface="Myriad Pro Light SemiExt" charset="0"/>
                <a:cs typeface="Myriad Pro Light SemiExt" charset="0"/>
              </a:rPr>
              <a:t>gluhe, </a:t>
            </a:r>
            <a:r>
              <a:rPr lang="hr-HR" dirty="0" err="1">
                <a:latin typeface="Myriad Pro Light SemiExt" charset="0"/>
                <a:cs typeface="Myriad Pro Light SemiExt" charset="0"/>
              </a:rPr>
              <a:t>gluhoslijepe</a:t>
            </a:r>
            <a:r>
              <a:rPr lang="hr-HR" dirty="0">
                <a:latin typeface="Myriad Pro Light SemiExt" charset="0"/>
                <a:cs typeface="Myriad Pro Light SemiExt" charset="0"/>
              </a:rPr>
              <a:t> i slijepe osobe u dobi od 18 do 65 godina </a:t>
            </a:r>
            <a:endParaRPr lang="hr-HR" dirty="0" smtClean="0"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449263" y="1854200"/>
            <a:ext cx="8315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rgbClr val="777877"/>
                </a:solidFill>
              </a:rPr>
              <a:t>Europski socijalni fond – Operativni program Učinkoviti ljudski potencijali 2014. – 2020.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54038" y="2503488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pPr algn="l"/>
            <a:r>
              <a:rPr lang="hr-HR" sz="3200" dirty="0">
                <a:latin typeface="Myriad Pro Bold SemiExt" charset="0"/>
                <a:cs typeface="Myriad Pro Bold SemiExt" charset="0"/>
              </a:rPr>
              <a:t>Razvoj usluge osobne asistencije za osobe s invaliditetom - faza 2</a:t>
            </a:r>
            <a:endParaRPr lang="en-US" sz="3200" dirty="0"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24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784475"/>
            <a:ext cx="7975600" cy="344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hr-HR" sz="2000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Aktivnosti (indikativno): </a:t>
            </a:r>
          </a:p>
          <a:p>
            <a:pPr eaLnBrk="0" hangingPunct="0">
              <a:spcBef>
                <a:spcPct val="20000"/>
              </a:spcBef>
            </a:pPr>
            <a:r>
              <a:rPr lang="pt-BR" sz="20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Analiza potreba osoba s </a:t>
            </a:r>
            <a:r>
              <a:rPr lang="pt-B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invaliditeta</a:t>
            </a:r>
            <a:endParaRPr lang="hr-HR" sz="2000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hr-HR" sz="20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I</a:t>
            </a:r>
            <a:r>
              <a:rPr lang="pt-B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dentifikacija </a:t>
            </a:r>
            <a:r>
              <a:rPr lang="pt-BR" sz="20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i odabir korisnika i osoba koje će biti zaposlene kao osobni </a:t>
            </a:r>
            <a:r>
              <a:rPr lang="pt-B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asistenti</a:t>
            </a:r>
            <a:endParaRPr lang="hr-HR" sz="2000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hr-HR" sz="20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E</a:t>
            </a:r>
            <a:r>
              <a:rPr lang="pt-B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dukacije </a:t>
            </a:r>
            <a:r>
              <a:rPr lang="pt-BR" sz="20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osobnih asistenata i korisnika </a:t>
            </a:r>
            <a:r>
              <a:rPr lang="pt-B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usluga</a:t>
            </a:r>
            <a:endParaRPr lang="hr-HR" sz="2000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Z</a:t>
            </a:r>
            <a:r>
              <a:rPr lang="pt-B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apošljavanje </a:t>
            </a:r>
            <a:r>
              <a:rPr lang="pt-BR" sz="20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i </a:t>
            </a:r>
            <a:r>
              <a:rPr lang="pt-B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ko</a:t>
            </a:r>
            <a:r>
              <a:rPr lang="hr-HR" sz="2000" dirty="0" err="1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or</a:t>
            </a:r>
            <a:r>
              <a:rPr lang="pt-B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dinacija </a:t>
            </a:r>
            <a:r>
              <a:rPr lang="pt-BR" sz="20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osobnih </a:t>
            </a:r>
            <a:r>
              <a:rPr lang="pt-B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asistenata</a:t>
            </a:r>
            <a:endParaRPr lang="hr-HR" sz="2000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</a:t>
            </a:r>
            <a:r>
              <a:rPr lang="pt-B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ružanje </a:t>
            </a:r>
            <a:r>
              <a:rPr lang="pt-BR" sz="20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usluge osobne </a:t>
            </a:r>
            <a:r>
              <a:rPr lang="pt-B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asistencije</a:t>
            </a:r>
            <a:endParaRPr lang="hr-HR" sz="20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S</a:t>
            </a:r>
            <a:r>
              <a:rPr lang="pt-B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upervizija </a:t>
            </a:r>
            <a:r>
              <a:rPr lang="pt-BR" sz="20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i evaluacija rada osobnih asistenata</a:t>
            </a:r>
            <a:endParaRPr lang="hr-HR" sz="2000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449263" y="1854200"/>
            <a:ext cx="8315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rgbClr val="777877"/>
                </a:solidFill>
              </a:rPr>
              <a:t>Europski socijalni fond – Operativni program Učinkoviti ljudski potencijali 2014. – 2020.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54038" y="2503488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pPr algn="l"/>
            <a:r>
              <a:rPr lang="hr-HR" sz="3200" dirty="0">
                <a:latin typeface="Myriad Pro Bold SemiExt" charset="0"/>
                <a:cs typeface="Myriad Pro Bold SemiExt" charset="0"/>
              </a:rPr>
              <a:t>Razvoj usluge osobne asistencije za osobe s invaliditetom - faza 2</a:t>
            </a:r>
            <a:endParaRPr lang="en-US" sz="3200" dirty="0"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87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7"/>
          <p:cNvSpPr>
            <a:spLocks noGrp="1"/>
          </p:cNvSpPr>
          <p:nvPr>
            <p:ph type="ctrTitle" idx="4294967295"/>
          </p:nvPr>
        </p:nvSpPr>
        <p:spPr>
          <a:xfrm>
            <a:off x="302578" y="664433"/>
            <a:ext cx="2747963" cy="641859"/>
          </a:xfrm>
        </p:spPr>
        <p:txBody>
          <a:bodyPr/>
          <a:lstStyle/>
          <a:p>
            <a:pPr algn="l"/>
            <a:r>
              <a:rPr lang="hr-H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Ministarstvo za demografiju, obitelj, mlade i socijalnu </a:t>
            </a:r>
            <a:r>
              <a:rPr lang="hr-HR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politiku</a:t>
            </a:r>
            <a:r>
              <a:rPr lang="en-GB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100" b="1" dirty="0">
              <a:solidFill>
                <a:srgbClr val="7778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Title 7"/>
          <p:cNvSpPr txBox="1">
            <a:spLocks/>
          </p:cNvSpPr>
          <p:nvPr/>
        </p:nvSpPr>
        <p:spPr bwMode="auto">
          <a:xfrm>
            <a:off x="497716" y="2506645"/>
            <a:ext cx="7718632" cy="155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hr-HR" sz="1800" b="1" dirty="0" smtClean="0"/>
          </a:p>
          <a:p>
            <a:endParaRPr lang="hr-HR" sz="2200" b="1" dirty="0" smtClean="0">
              <a:solidFill>
                <a:srgbClr val="002060"/>
              </a:solidFill>
            </a:endParaRPr>
          </a:p>
          <a:p>
            <a:endParaRPr lang="en-GB" sz="1200" dirty="0" smtClean="0">
              <a:solidFill>
                <a:srgbClr val="002060"/>
              </a:solidFill>
            </a:endParaRPr>
          </a:p>
          <a:p>
            <a:pPr algn="ctr"/>
            <a:endParaRPr lang="hr-HR" sz="1800" dirty="0"/>
          </a:p>
          <a:p>
            <a:pPr algn="ctr"/>
            <a:r>
              <a:rPr lang="hr-HR" b="1" dirty="0" smtClean="0">
                <a:solidFill>
                  <a:srgbClr val="002060"/>
                </a:solidFill>
              </a:rPr>
              <a:t>Predstavljanje operacija unutar Operativnog programa Učinkoviti ljudski potencijali 2014. – 2020. (ESF) </a:t>
            </a:r>
          </a:p>
          <a:p>
            <a:pPr algn="ctr"/>
            <a:r>
              <a:rPr lang="hr-HR" b="1" dirty="0" smtClean="0">
                <a:solidFill>
                  <a:srgbClr val="002060"/>
                </a:solidFill>
              </a:rPr>
              <a:t>u nadležnosti Ministarstva za demografiju, obitelj, mlade i socijalnu politiku ( Posredničko tijelo 1)</a:t>
            </a:r>
          </a:p>
          <a:p>
            <a:pPr algn="ctr"/>
            <a:endParaRPr lang="hr-HR" b="1" dirty="0" smtClean="0">
              <a:solidFill>
                <a:srgbClr val="002060"/>
              </a:solidFill>
            </a:endParaRPr>
          </a:p>
          <a:p>
            <a:pPr algn="ctr"/>
            <a:r>
              <a:rPr lang="hr-HR" b="1" dirty="0" smtClean="0">
                <a:solidFill>
                  <a:srgbClr val="002060"/>
                </a:solidFill>
              </a:rPr>
              <a:t> </a:t>
            </a:r>
          </a:p>
          <a:p>
            <a:endParaRPr lang="hr-HR" sz="1800" dirty="0"/>
          </a:p>
          <a:p>
            <a:endParaRPr lang="hr-HR" sz="1800" dirty="0" smtClean="0"/>
          </a:p>
          <a:p>
            <a:endParaRPr lang="en-GB" sz="1800" dirty="0"/>
          </a:p>
          <a:p>
            <a:pPr eaLnBrk="1" hangingPunct="1"/>
            <a:endParaRPr lang="en-US" sz="1000" dirty="0">
              <a:latin typeface="Myriad Pro Light SemiExt" charset="0"/>
              <a:cs typeface="Myriad Pro Light SemiExt" charset="0"/>
            </a:endParaRPr>
          </a:p>
        </p:txBody>
      </p:sp>
      <p:sp>
        <p:nvSpPr>
          <p:cNvPr id="21" name="Title 7"/>
          <p:cNvSpPr txBox="1">
            <a:spLocks/>
          </p:cNvSpPr>
          <p:nvPr/>
        </p:nvSpPr>
        <p:spPr>
          <a:xfrm>
            <a:off x="314325" y="3878263"/>
            <a:ext cx="2747963" cy="14462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</p:txBody>
      </p:sp>
      <p:pic>
        <p:nvPicPr>
          <p:cNvPr id="8" name="Picture 7" descr="Opis: C:\Users\diana.mededovic\AppData\Local\Microsoft\Windows\Temporary Internet Files\Low\Content.IE5\O129MYIM\tmp_20100114155715_0[1]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14" y="131128"/>
            <a:ext cx="826770" cy="580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503489"/>
            <a:ext cx="7975600" cy="39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hr-HR" sz="2000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Vrijednost</a:t>
            </a: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: 300.000.000,00 HRK </a:t>
            </a:r>
          </a:p>
          <a:p>
            <a:pPr eaLnBrk="0" hangingPunct="0">
              <a:spcBef>
                <a:spcPct val="20000"/>
              </a:spcBef>
            </a:pPr>
            <a:r>
              <a:rPr lang="hr-HR" sz="2000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Indikativni datum objave</a:t>
            </a: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: ožujak 2018. godine </a:t>
            </a:r>
          </a:p>
          <a:p>
            <a:pPr eaLnBrk="0" hangingPunct="0">
              <a:spcBef>
                <a:spcPct val="20000"/>
              </a:spcBef>
            </a:pPr>
            <a:r>
              <a:rPr lang="hr-HR" sz="2000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Potencijalni prijavitelji i partneri</a:t>
            </a: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:  dječji </a:t>
            </a:r>
            <a:r>
              <a:rPr lang="hr-HR" sz="20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vrtići čiji su osnivači jedinice lokalne i područne (regionalne) </a:t>
            </a: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samouprave, privatni </a:t>
            </a:r>
            <a:r>
              <a:rPr lang="hr-HR" sz="20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dječji </a:t>
            </a: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vrtići, dječji </a:t>
            </a:r>
            <a:r>
              <a:rPr lang="hr-HR" sz="20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vrtići čiji je osnivač Vlada Republike </a:t>
            </a: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Hrvatske, jedinice </a:t>
            </a:r>
            <a:r>
              <a:rPr lang="hr-HR" sz="20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lokalne i područne (regionalne) samouprave koje su osnivači dječjih </a:t>
            </a: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vrtića</a:t>
            </a:r>
          </a:p>
          <a:p>
            <a:pPr eaLnBrk="0" hangingPunct="0">
              <a:spcBef>
                <a:spcPct val="20000"/>
              </a:spcBef>
            </a:pPr>
            <a:r>
              <a:rPr lang="hr-HR" sz="2000" b="1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Opći cilj: </a:t>
            </a: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doprinijeti </a:t>
            </a:r>
            <a:r>
              <a:rPr lang="hr-HR" sz="20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usklađivanju obiteljskog i poslovnog života roditelja djece uključene u programe ranog i predškolskog odgoja i obrazovanja </a:t>
            </a:r>
          </a:p>
          <a:p>
            <a:pPr eaLnBrk="0" hangingPunct="0">
              <a:spcBef>
                <a:spcPct val="20000"/>
              </a:spcBef>
            </a:pPr>
            <a:r>
              <a:rPr lang="hr-HR" sz="2000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Ciljne </a:t>
            </a:r>
            <a:r>
              <a:rPr lang="hr-HR" sz="2000" b="1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skupine</a:t>
            </a:r>
            <a:r>
              <a:rPr lang="hr-HR" sz="20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: </a:t>
            </a: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dječji </a:t>
            </a:r>
            <a:r>
              <a:rPr lang="hr-HR" sz="20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vrtići (ustanove predškolskog odgoja) </a:t>
            </a:r>
          </a:p>
          <a:p>
            <a:pPr eaLnBrk="0" hangingPunct="0">
              <a:spcBef>
                <a:spcPct val="20000"/>
              </a:spcBef>
            </a:pPr>
            <a:endParaRPr lang="hr-HR" sz="2000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eaLnBrk="0" hangingPunct="0">
              <a:spcBef>
                <a:spcPct val="20000"/>
              </a:spcBef>
            </a:pPr>
            <a:endParaRPr lang="hr-HR" sz="20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449263" y="1854200"/>
            <a:ext cx="8315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rgbClr val="777877"/>
                </a:solidFill>
              </a:rPr>
              <a:t>Europski socijalni fond – Operativni program Učinkoviti ljudski potencijali 2014. – 2020.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54038" y="2503488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8396573" cy="1143000"/>
          </a:xfrm>
        </p:spPr>
        <p:txBody>
          <a:bodyPr/>
          <a:lstStyle/>
          <a:p>
            <a:pPr algn="l"/>
            <a:r>
              <a:rPr lang="hr-HR" sz="3000" dirty="0">
                <a:latin typeface="Myriad Pro Bold SemiExt" charset="0"/>
                <a:cs typeface="Myriad Pro Bold SemiExt" charset="0"/>
              </a:rPr>
              <a:t>Unaprjeđenje usluga za djecu rane i predškolske dobi u sustavu ranog i predškolskog odgoja i obrazovanja </a:t>
            </a:r>
            <a:endParaRPr lang="en-US" sz="3000" dirty="0">
              <a:latin typeface="Myriad Pro Bold SemiExt" charset="0"/>
              <a:cs typeface="Myriad Pro Bold SemiExt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784475"/>
            <a:ext cx="7975600" cy="344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hr-HR" sz="2000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Aktivnosti: </a:t>
            </a:r>
          </a:p>
          <a:p>
            <a:pPr eaLnBrk="0" hangingPunct="0">
              <a:spcBef>
                <a:spcPct val="20000"/>
              </a:spcBef>
            </a:pP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Zapošljavanje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odgojitelja/</a:t>
            </a:r>
            <a:r>
              <a:rPr lang="hr-HR" dirty="0" err="1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ica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, spremačica i kuhara u dječjim vrtićima u svrhu produljenja radnog 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vremena</a:t>
            </a:r>
          </a:p>
          <a:p>
            <a:pPr eaLnBrk="0" hangingPunct="0">
              <a:spcBef>
                <a:spcPct val="20000"/>
              </a:spcBef>
            </a:pP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Jačanje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kapaciteta odgojitelja/</a:t>
            </a:r>
            <a:r>
              <a:rPr lang="hr-HR" dirty="0" err="1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ica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i stručnih 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suradnika</a:t>
            </a:r>
          </a:p>
          <a:p>
            <a:pPr eaLnBrk="0" hangingPunct="0">
              <a:spcBef>
                <a:spcPct val="20000"/>
              </a:spcBef>
            </a:pP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Osiguranje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adekvatnog prostora  te opremanje prostora </a:t>
            </a:r>
            <a:endParaRPr lang="hr-HR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449263" y="1854200"/>
            <a:ext cx="8315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rgbClr val="777877"/>
                </a:solidFill>
              </a:rPr>
              <a:t>Europski socijalni fond – Operativni program Učinkoviti ljudski potencijali 2014. – 2020.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54038" y="2503488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8396573" cy="1143000"/>
          </a:xfrm>
        </p:spPr>
        <p:txBody>
          <a:bodyPr/>
          <a:lstStyle/>
          <a:p>
            <a:pPr algn="l"/>
            <a:r>
              <a:rPr lang="hr-HR" sz="3000" dirty="0">
                <a:latin typeface="Myriad Pro Bold SemiExt" charset="0"/>
                <a:cs typeface="Myriad Pro Bold SemiExt" charset="0"/>
              </a:rPr>
              <a:t>Unaprjeđenje usluga za djecu rane i predškolske dobi u sustavu ranog i predškolskog odgoja i obrazovanja </a:t>
            </a:r>
            <a:endParaRPr lang="en-US" sz="3000" dirty="0"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082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503489"/>
            <a:ext cx="7975600" cy="39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Vrijednost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: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15.000.000,00 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HRK </a:t>
            </a:r>
          </a:p>
          <a:p>
            <a:pPr eaLnBrk="0" hangingPunct="0">
              <a:spcBef>
                <a:spcPct val="20000"/>
              </a:spcBef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Indikativni datum objave</a:t>
            </a:r>
            <a:r>
              <a:rPr lang="hr-HR" dirty="0" smtClean="0">
                <a:latin typeface="Myriad Pro Light SemiExt" charset="0"/>
                <a:cs typeface="Myriad Pro Light SemiExt" charset="0"/>
              </a:rPr>
              <a:t>: rujan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Myriad Pro Light SemiExt" charset="0"/>
                <a:cs typeface="Myriad Pro Light SemiExt" charset="0"/>
              </a:rPr>
              <a:t> 2018. godine</a:t>
            </a:r>
          </a:p>
          <a:p>
            <a:pPr eaLnBrk="0" hangingPunct="0">
              <a:spcBef>
                <a:spcPct val="20000"/>
              </a:spcBef>
            </a:pPr>
            <a:r>
              <a:rPr lang="hr-HR" b="1" dirty="0" smtClean="0">
                <a:solidFill>
                  <a:schemeClr val="bg1">
                    <a:lumMod val="50000"/>
                  </a:schemeClr>
                </a:solidFill>
                <a:latin typeface="Myriad Pro Light SemiExt" charset="0"/>
                <a:cs typeface="Myriad Pro Light SemiExt" charset="0"/>
              </a:rPr>
              <a:t>Potencijalni prijavitelji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Myriad Pro Light SemiExt" charset="0"/>
                <a:cs typeface="Myriad Pro Light SemiExt" charset="0"/>
              </a:rPr>
              <a:t>: 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Myriad Pro Light SemiExt" charset="0"/>
                <a:cs typeface="Myriad Pro Light SemiExt" charset="0"/>
              </a:rPr>
              <a:t>organizacije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Myriad Pro Light SemiExt" charset="0"/>
                <a:cs typeface="Myriad Pro Light SemiExt" charset="0"/>
              </a:rPr>
              <a:t>civilnog društva registrirane za obavljanje sportskih 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Myriad Pro Light SemiExt" charset="0"/>
                <a:cs typeface="Myriad Pro Light SemiExt" charset="0"/>
              </a:rPr>
              <a:t>djelatnosti</a:t>
            </a:r>
          </a:p>
          <a:p>
            <a:pPr eaLnBrk="0" hangingPunct="0">
              <a:spcBef>
                <a:spcPct val="20000"/>
              </a:spcBef>
            </a:pPr>
            <a:r>
              <a:rPr lang="hr-HR" b="1" dirty="0" smtClean="0">
                <a:solidFill>
                  <a:schemeClr val="bg1">
                    <a:lumMod val="50000"/>
                  </a:schemeClr>
                </a:solidFill>
                <a:latin typeface="Myriad Pro Light SemiExt" charset="0"/>
                <a:cs typeface="Myriad Pro Light SemiExt" charset="0"/>
              </a:rPr>
              <a:t>Partneri: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Myriad Pro Light SemiExt" charset="0"/>
                <a:cs typeface="Myriad Pro Light SemiExt" charset="0"/>
              </a:rPr>
              <a:t>  institucije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Myriad Pro Light SemiExt" charset="0"/>
                <a:cs typeface="Myriad Pro Light SemiExt" charset="0"/>
              </a:rPr>
              <a:t>u radu s mladima i osobama s 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Myriad Pro Light SemiExt" charset="0"/>
                <a:cs typeface="Myriad Pro Light SemiExt" charset="0"/>
              </a:rPr>
              <a:t>invaliditetom,  jedinice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Myriad Pro Light SemiExt" charset="0"/>
                <a:cs typeface="Myriad Pro Light SemiExt" charset="0"/>
              </a:rPr>
              <a:t>lokalne i područne (regionalne) 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Myriad Pro Light SemiExt" charset="0"/>
                <a:cs typeface="Myriad Pro Light SemiExt" charset="0"/>
              </a:rPr>
              <a:t>samouprave </a:t>
            </a:r>
          </a:p>
          <a:p>
            <a:pPr eaLnBrk="0" hangingPunct="0">
              <a:spcBef>
                <a:spcPct val="20000"/>
              </a:spcBef>
            </a:pPr>
            <a:r>
              <a:rPr lang="hr-HR" b="1" dirty="0" smtClean="0">
                <a:solidFill>
                  <a:schemeClr val="bg1">
                    <a:lumMod val="50000"/>
                  </a:schemeClr>
                </a:solidFill>
                <a:latin typeface="Myriad Pro Light SemiExt" charset="0"/>
                <a:cs typeface="Myriad Pro Light SemiExt" charset="0"/>
              </a:rPr>
              <a:t>Opći cilj: 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Myriad Pro Light SemiExt" charset="0"/>
                <a:cs typeface="Myriad Pro Light SemiExt" charset="0"/>
              </a:rPr>
              <a:t>povećati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Myriad Pro Light SemiExt" charset="0"/>
                <a:cs typeface="Myriad Pro Light SemiExt" charset="0"/>
              </a:rPr>
              <a:t>uključenost djece i mladih u riziku od socijalne isključenosti  i osoba s invaliditetom u zajednicu kroz šport</a:t>
            </a:r>
            <a:r>
              <a:rPr lang="hr-HR" dirty="0"/>
              <a:t> </a:t>
            </a:r>
            <a:endParaRPr lang="hr-HR" dirty="0" smtClean="0">
              <a:solidFill>
                <a:schemeClr val="bg1">
                  <a:lumMod val="50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hr-HR" b="1" dirty="0" smtClean="0">
                <a:solidFill>
                  <a:schemeClr val="bg1">
                    <a:lumMod val="50000"/>
                  </a:schemeClr>
                </a:solidFill>
                <a:latin typeface="Myriad Pro Light SemiExt" charset="0"/>
                <a:cs typeface="Myriad Pro Light SemiExt" charset="0"/>
              </a:rPr>
              <a:t>Ciljna skupina: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Myriad Pro Light SemiExt" charset="0"/>
                <a:cs typeface="Myriad Pro Light SemiExt" charset="0"/>
              </a:rPr>
              <a:t>d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Myriad Pro Light SemiExt" charset="0"/>
                <a:cs typeface="Myriad Pro Light SemiExt" charset="0"/>
              </a:rPr>
              <a:t>jeca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Myriad Pro Light SemiExt" charset="0"/>
                <a:cs typeface="Myriad Pro Light SemiExt" charset="0"/>
              </a:rPr>
              <a:t>i mladi u riziku od socijalne 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Myriad Pro Light SemiExt" charset="0"/>
                <a:cs typeface="Myriad Pro Light SemiExt" charset="0"/>
              </a:rPr>
              <a:t>isključenosti, osobe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Myriad Pro Light SemiExt" charset="0"/>
                <a:cs typeface="Myriad Pro Light SemiExt" charset="0"/>
              </a:rPr>
              <a:t>s 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Myriad Pro Light SemiExt" charset="0"/>
                <a:cs typeface="Myriad Pro Light SemiExt" charset="0"/>
              </a:rPr>
              <a:t>invaliditetom</a:t>
            </a:r>
            <a:endParaRPr lang="hr-HR" dirty="0">
              <a:solidFill>
                <a:schemeClr val="bg1">
                  <a:lumMod val="50000"/>
                </a:schemeClr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449263" y="1854200"/>
            <a:ext cx="8315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rgbClr val="777877"/>
                </a:solidFill>
              </a:rPr>
              <a:t>Europski socijalni fond – Operativni program Učinkoviti ljudski potencijali 2014. – 2020. 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4038" y="2503488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368300" y="579550"/>
            <a:ext cx="7896134" cy="1403796"/>
          </a:xfrm>
        </p:spPr>
        <p:txBody>
          <a:bodyPr/>
          <a:lstStyle/>
          <a:p>
            <a:pPr algn="l"/>
            <a:r>
              <a:rPr lang="hr-HR" sz="2800" dirty="0">
                <a:latin typeface="Myriad Pro Bold SemiExt" charset="0"/>
                <a:cs typeface="Myriad Pro Bold SemiExt" charset="0"/>
              </a:rPr>
              <a:t>Uključivanje djece i mladih u riziku od socijalne isključenosti  i osoba s invaliditetom u zajednicu kroz šport</a:t>
            </a:r>
            <a:endParaRPr lang="en-US" sz="2800" dirty="0"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039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784474"/>
            <a:ext cx="7975600" cy="364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hr-HR" sz="2000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Aktivnosti: </a:t>
            </a:r>
          </a:p>
          <a:p>
            <a:pPr eaLnBrk="0" hangingPunct="0">
              <a:spcBef>
                <a:spcPct val="20000"/>
              </a:spcBef>
            </a:pPr>
            <a:r>
              <a:rPr lang="hr-HR" sz="20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Aktivnosti unapređenja kvalitete života osoba s invaliditetom kroz poboljšanje pristupa i sudjelovanje u sportskim sadržajima</a:t>
            </a:r>
          </a:p>
          <a:p>
            <a:pPr eaLnBrk="0" hangingPunct="0">
              <a:spcBef>
                <a:spcPct val="20000"/>
              </a:spcBef>
            </a:pPr>
            <a:r>
              <a:rPr lang="hr-HR" sz="20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Aktivnosti povećanja dostupnosti besplatnih sportskih sadržaja za djecu i mlade u riziku od socijalne isključenosti</a:t>
            </a:r>
          </a:p>
          <a:p>
            <a:pPr eaLnBrk="0" hangingPunct="0">
              <a:spcBef>
                <a:spcPct val="20000"/>
              </a:spcBef>
            </a:pPr>
            <a:r>
              <a:rPr lang="hr-HR" sz="2000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</a:t>
            </a:r>
          </a:p>
        </p:txBody>
      </p:sp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449263" y="1854200"/>
            <a:ext cx="8315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rgbClr val="777877"/>
                </a:solidFill>
              </a:rPr>
              <a:t>Europski socijalni fond – Operativni program Učinkoviti ljudski potencijali 2014. – 2020.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54038" y="2503488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9"/>
          <p:cNvSpPr txBox="1">
            <a:spLocks/>
          </p:cNvSpPr>
          <p:nvPr/>
        </p:nvSpPr>
        <p:spPr bwMode="auto">
          <a:xfrm>
            <a:off x="368300" y="579550"/>
            <a:ext cx="7896134" cy="140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hr-HR" sz="2800" smtClean="0">
                <a:latin typeface="Myriad Pro Bold SemiExt" charset="0"/>
                <a:cs typeface="Myriad Pro Bold SemiExt" charset="0"/>
              </a:rPr>
              <a:t>Uključivanje djece i mladih u riziku od socijalne isključenosti  i osoba s invaliditetom u zajednicu kroz šport</a:t>
            </a:r>
            <a:endParaRPr lang="en-US" sz="2800" dirty="0"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907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503489"/>
            <a:ext cx="7975600" cy="39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Vrijednost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: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40.500.000,00 HRK </a:t>
            </a:r>
          </a:p>
          <a:p>
            <a:pPr eaLnBrk="0" hangingPunct="0">
              <a:spcBef>
                <a:spcPct val="20000"/>
              </a:spcBef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Indikativni datum objave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: svibanj 2018. godine </a:t>
            </a:r>
          </a:p>
          <a:p>
            <a:pPr eaLnBrk="0" hangingPunct="0">
              <a:spcBef>
                <a:spcPct val="20000"/>
              </a:spcBef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Potencijalni prijavitelji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: 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udruge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iz Domovinskog rata</a:t>
            </a:r>
            <a:endParaRPr lang="hr-HR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Opći </a:t>
            </a:r>
            <a:r>
              <a:rPr lang="hr-HR" b="1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cilj: 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povećati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socijalnu uključenost i unaprijediti kvalitetu življenja hrvatskih branitelja i stradalnika Domovinskog rata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. </a:t>
            </a:r>
          </a:p>
          <a:p>
            <a:pPr eaLnBrk="0" hangingPunct="0">
              <a:spcBef>
                <a:spcPct val="20000"/>
              </a:spcBef>
            </a:pPr>
            <a:r>
              <a:rPr lang="hr-HR" b="1" dirty="0" smtClean="0">
                <a:solidFill>
                  <a:schemeClr val="bg1">
                    <a:lumMod val="50000"/>
                  </a:schemeClr>
                </a:solidFill>
                <a:latin typeface="Myriad Pro Light SemiExt" charset="0"/>
                <a:cs typeface="Myriad Pro Light SemiExt" charset="0"/>
              </a:rPr>
              <a:t>Ciljne skupine: 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Myriad Pro Light SemiExt" charset="0"/>
                <a:cs typeface="Myriad Pro Light SemiExt" charset="0"/>
              </a:rPr>
              <a:t>hrvatski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Myriad Pro Light SemiExt" charset="0"/>
                <a:cs typeface="Myriad Pro Light SemiExt" charset="0"/>
              </a:rPr>
              <a:t>branitelji  i stradalnici  Domovinskog rata </a:t>
            </a:r>
          </a:p>
          <a:p>
            <a:pPr eaLnBrk="0" hangingPunct="0">
              <a:spcBef>
                <a:spcPct val="20000"/>
              </a:spcBef>
            </a:pPr>
            <a:endParaRPr lang="hr-HR" dirty="0" smtClean="0">
              <a:solidFill>
                <a:srgbClr val="FF0000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449263" y="1854200"/>
            <a:ext cx="8315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rgbClr val="777877"/>
                </a:solidFill>
              </a:rPr>
              <a:t>Europski socijalni fond – Operativni program Učinkoviti ljudski potencijali 2014. – 2020.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54038" y="2503488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368300" y="579550"/>
            <a:ext cx="7237413" cy="1403796"/>
          </a:xfrm>
        </p:spPr>
        <p:txBody>
          <a:bodyPr/>
          <a:lstStyle/>
          <a:p>
            <a:pPr algn="l"/>
            <a:r>
              <a:rPr lang="hr-HR" sz="2800" dirty="0">
                <a:latin typeface="Myriad Pro Bold SemiExt" charset="0"/>
                <a:cs typeface="Myriad Pro Bold SemiExt" charset="0"/>
              </a:rPr>
              <a:t>Razvoj i širenje mreže izvaninstitucionalnih usluga za hrvatske branitelje i stradalnike Domovinskog rata</a:t>
            </a:r>
            <a:endParaRPr lang="en-US" sz="2800" dirty="0"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54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784474"/>
            <a:ext cx="7975600" cy="364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hr-HR" sz="2000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Aktivnosti: </a:t>
            </a:r>
          </a:p>
          <a:p>
            <a:pPr eaLnBrk="0" hangingPunct="0">
              <a:spcBef>
                <a:spcPct val="20000"/>
              </a:spcBef>
            </a:pPr>
            <a:r>
              <a:rPr lang="hr-HR" sz="20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Pružanje usluga  psihosocijalne pomoći</a:t>
            </a:r>
          </a:p>
          <a:p>
            <a:pPr eaLnBrk="0" hangingPunct="0">
              <a:spcBef>
                <a:spcPct val="20000"/>
              </a:spcBef>
            </a:pPr>
            <a:r>
              <a:rPr lang="hr-HR" sz="20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Pružanje usluga zdravstvene skrbi</a:t>
            </a:r>
          </a:p>
          <a:p>
            <a:pPr eaLnBrk="0" hangingPunct="0">
              <a:spcBef>
                <a:spcPct val="20000"/>
              </a:spcBef>
            </a:pPr>
            <a:r>
              <a:rPr lang="hr-HR" sz="20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Pružanje usluga pomoći u obavljanju svakodnevnih životnih </a:t>
            </a: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aktivnosti</a:t>
            </a:r>
          </a:p>
          <a:p>
            <a:pPr eaLnBrk="0" hangingPunct="0">
              <a:spcBef>
                <a:spcPct val="20000"/>
              </a:spcBef>
            </a:pP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Zapošljavanje i edukacije </a:t>
            </a:r>
            <a:r>
              <a:rPr lang="hr-HR" sz="20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osoba koje će pružati usluge</a:t>
            </a:r>
          </a:p>
        </p:txBody>
      </p:sp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449263" y="1854200"/>
            <a:ext cx="8315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rgbClr val="777877"/>
                </a:solidFill>
              </a:rPr>
              <a:t>Europski socijalni fond – Operativni program Učinkoviti ljudski potencijali 2014. – 2020.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54038" y="2503488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pPr algn="l"/>
            <a:r>
              <a:rPr lang="hr-HR" sz="2800" dirty="0">
                <a:latin typeface="Myriad Pro Bold SemiExt" charset="0"/>
                <a:cs typeface="Myriad Pro Bold SemiExt" charset="0"/>
              </a:rPr>
              <a:t>Razvoj i širenje mreže izvaninstitucionalnih usluga za hrvatske branitelje i stradalnike Domovinskog rata</a:t>
            </a:r>
            <a:endParaRPr lang="en-US" sz="2800" dirty="0"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79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503489"/>
            <a:ext cx="7975600" cy="39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Vrijednost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: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 80.000.000,00 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HRK </a:t>
            </a:r>
          </a:p>
          <a:p>
            <a:pPr eaLnBrk="0" hangingPunct="0">
              <a:spcBef>
                <a:spcPct val="20000"/>
              </a:spcBef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Indikativni datum objave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: prosinac 2018. godine </a:t>
            </a:r>
          </a:p>
          <a:p>
            <a:pPr eaLnBrk="0" hangingPunct="0">
              <a:spcBef>
                <a:spcPct val="20000"/>
              </a:spcBef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Potencijalni prijavitelji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: 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udruge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iz Domovinskog rata, zadruge hrvatskih branitelja, drugi pravni subjekti koji pružaju usluge psihosocijalnog osnaživanja za hrvatske branitelje i stradalnike Domovinskog rata</a:t>
            </a:r>
            <a:endParaRPr lang="hr-HR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Opći </a:t>
            </a:r>
            <a:r>
              <a:rPr lang="hr-HR" b="1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cilj: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oboljšanje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pristupa visokokvalitetnim psihosocijalnim i socijalnim uslugama za hrvatske branitelje i stradalnike domovinskog 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rata.</a:t>
            </a:r>
          </a:p>
          <a:p>
            <a:pPr eaLnBrk="0" hangingPunct="0">
              <a:spcBef>
                <a:spcPct val="20000"/>
              </a:spcBef>
            </a:pPr>
            <a:r>
              <a:rPr lang="hr-HR" b="1" dirty="0" smtClean="0">
                <a:solidFill>
                  <a:schemeClr val="bg1">
                    <a:lumMod val="50000"/>
                  </a:schemeClr>
                </a:solidFill>
                <a:latin typeface="Myriad Pro Light SemiExt" charset="0"/>
                <a:cs typeface="Myriad Pro Light SemiExt" charset="0"/>
              </a:rPr>
              <a:t>Ciljne skupine: 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Myriad Pro Light SemiExt" charset="0"/>
                <a:cs typeface="Myriad Pro Light SemiExt" charset="0"/>
              </a:rPr>
              <a:t>hrvatski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Myriad Pro Light SemiExt" charset="0"/>
                <a:cs typeface="Myriad Pro Light SemiExt" charset="0"/>
              </a:rPr>
              <a:t>branitelji  i stradalnici  Domovinskog rata </a:t>
            </a:r>
          </a:p>
          <a:p>
            <a:pPr eaLnBrk="0" hangingPunct="0">
              <a:spcBef>
                <a:spcPct val="20000"/>
              </a:spcBef>
            </a:pPr>
            <a:endParaRPr lang="hr-HR" dirty="0" smtClean="0">
              <a:solidFill>
                <a:srgbClr val="FF0000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449263" y="1854200"/>
            <a:ext cx="8315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rgbClr val="777877"/>
                </a:solidFill>
              </a:rPr>
              <a:t>Europski socijalni fond – Operativni program Učinkoviti ljudski potencijali 2014. – 2020.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54038" y="2503488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368299" y="579550"/>
            <a:ext cx="8105775" cy="1403796"/>
          </a:xfrm>
        </p:spPr>
        <p:txBody>
          <a:bodyPr/>
          <a:lstStyle/>
          <a:p>
            <a:pPr algn="l"/>
            <a:r>
              <a:rPr lang="hr-HR" sz="2800" dirty="0">
                <a:latin typeface="Myriad Pro Bold SemiExt" charset="0"/>
                <a:cs typeface="Myriad Pro Bold SemiExt" charset="0"/>
              </a:rPr>
              <a:t>Program psihosocijalnog osnaživanja hrvatskih branitelja i stradalnika Domovinskog rata - Faza 3</a:t>
            </a:r>
            <a:endParaRPr lang="en-US" sz="2800" dirty="0"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7734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474</TotalTime>
  <Words>1046</Words>
  <Application>Microsoft Office PowerPoint</Application>
  <PresentationFormat>On-screen Show (4:3)</PresentationFormat>
  <Paragraphs>108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Calibri</vt:lpstr>
      <vt:lpstr>Myriad Pro Bold SemiCond</vt:lpstr>
      <vt:lpstr>Myriad Pro Bold SemiExt</vt:lpstr>
      <vt:lpstr>Myriad Pro Light SemiExt</vt:lpstr>
      <vt:lpstr>Times New Roman</vt:lpstr>
      <vt:lpstr>Presentation2</vt:lpstr>
      <vt:lpstr>OPERATIVNI PROGRAM</vt:lpstr>
      <vt:lpstr>Ministarstvo za demografiju, obitelj, mlade i socijalnu politiku </vt:lpstr>
      <vt:lpstr>Unaprjeđenje usluga za djecu rane i predškolske dobi u sustavu ranog i predškolskog odgoja i obrazovanja </vt:lpstr>
      <vt:lpstr>Unaprjeđenje usluga za djecu rane i predškolske dobi u sustavu ranog i predškolskog odgoja i obrazovanja </vt:lpstr>
      <vt:lpstr>Uključivanje djece i mladih u riziku od socijalne isključenosti  i osoba s invaliditetom u zajednicu kroz šport</vt:lpstr>
      <vt:lpstr>PowerPoint Presentation</vt:lpstr>
      <vt:lpstr>Razvoj i širenje mreže izvaninstitucionalnih usluga za hrvatske branitelje i stradalnike Domovinskog rata</vt:lpstr>
      <vt:lpstr>Razvoj i širenje mreže izvaninstitucionalnih usluga za hrvatske branitelje i stradalnike Domovinskog rata</vt:lpstr>
      <vt:lpstr>Program psihosocijalnog osnaživanja hrvatskih branitelja i stradalnika Domovinskog rata - Faza 3</vt:lpstr>
      <vt:lpstr>PowerPoint Presentation</vt:lpstr>
      <vt:lpstr>Društveno poduzetništvo</vt:lpstr>
      <vt:lpstr>Društveno poduzetništvo</vt:lpstr>
      <vt:lpstr>Razvoj usluge osobne asistencije za osobe s invaliditetom - faza 2</vt:lpstr>
      <vt:lpstr>Razvoj usluge osobne asistencije za osobe s invaliditetom - faza 2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OPERATIVNI PROGRAM</dc:title>
  <dc:creator>Ivana Lučev</dc:creator>
  <cp:lastModifiedBy>Marijana Antunovic</cp:lastModifiedBy>
  <cp:revision>56</cp:revision>
  <dcterms:created xsi:type="dcterms:W3CDTF">2016-11-22T07:50:36Z</dcterms:created>
  <dcterms:modified xsi:type="dcterms:W3CDTF">2018-02-19T06:42:57Z</dcterms:modified>
</cp:coreProperties>
</file>